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4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ummary Section" id="{D009663E-0CD4-4ED5-A6D6-E1D07026362F}">
          <p14:sldIdLst/>
        </p14:section>
        <p14:section name="Elektroninis sąskaitų faktūrų posistemis iSAF" id="{8F00ADBC-E53E-40CB-A1B1-3DF1DEB11E1A}">
          <p14:sldIdLst>
            <p14:sldId id="265"/>
            <p14:sldId id="262"/>
          </p14:sldIdLst>
        </p14:section>
        <p14:section name="Duomenų teikimas iSAF" id="{A75FCA69-7B92-48F7-B2B5-1642B227B67C}">
          <p14:sldIdLst>
            <p14:sldId id="264"/>
          </p14:sldIdLst>
        </p14:section>
        <p14:section name="Informacijos kryžminis sutikrinimas" id="{A5A6790B-D76B-4F79-97E3-65F083D37A71}">
          <p14:sldIdLst>
            <p14:sldId id="258"/>
          </p14:sldIdLst>
        </p14:section>
        <p14:section name="Preliminarių deklaracijų formavimas" id="{AFCFD56C-53D4-40A8-80BC-F7B575BD3A3D}">
          <p14:sldIdLst>
            <p14:sldId id="259"/>
          </p14:sldIdLst>
        </p14:section>
        <p14:section name="E. Sąskaitų faktūrų išrašymas" id="{A66C9522-E8CB-40AC-8AB6-FCDE1F5AB447}">
          <p14:sldIdLst>
            <p14:sldId id="260"/>
          </p14:sldIdLst>
        </p14:section>
        <p14:section name="Tinklinės paslaugos" id="{3011BCEF-BBCE-45EA-8A23-4D108F0D38FE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6B2D-23F4-42A1-BE94-ECB0664EF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7B60F-ED83-487C-B448-D22CA77CB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7F4C6-67E2-4F82-A80D-52B976BF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DAF7-6F48-469F-AB2E-587872C0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C419-E3C7-47DE-A4EE-0EA1FBC55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475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40808-AEFB-40EE-9E26-B15A8B24F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D4808-1A41-4678-8D11-2A77E8F14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3791C-4229-40A1-8CD5-56B42BDD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601BA-EF49-4F04-9351-79A8C97E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84749-06BB-43CB-BD37-01BF60EB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371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53301-8CA7-4697-83E7-164CB853B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B4756-B26E-4C4F-B97F-BB1570D2C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05219-794D-4935-9CA7-F9331531C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F2FDB-A524-4603-B40F-4437F0100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8FC1F-BB69-4178-B479-9AF81EA6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836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7101-7EEB-4670-B44F-59A76F3E2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2238-EB66-4440-B735-5BFF5049F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78978-E089-4EDE-9977-FFE975AA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7A71F-D489-410D-B53D-563070D3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0333D-1303-409F-8B7A-B426B291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234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3D48-7F95-455E-BFE0-5E46C865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8249D-4C40-4532-8936-57BF58E8C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39A78-623D-4C62-947A-BB5B7C27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EEFDA-BF04-404F-86AC-59B9B7124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E9259-AD71-4304-9902-F7F9244AF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941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C2BE0-93BB-4EFE-B47E-33A26DB0F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2D0FB-9380-4BBC-8911-C121BE734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6C621-BF5E-481A-9E42-E4CB79BD1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CD5FC-760D-45F4-90C9-C7E90FA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59A4D-857B-4BF6-AEAC-B253D461E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4989C-BAA3-413C-ABC4-5BEE2EFD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7804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A84BD-EF45-4028-A957-77BB3D64E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E7CF4-C1A8-4A13-A142-8A2F76A09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9EC16-8B92-4AB7-80CF-B889FADEE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97D3F-11FE-49AE-8877-04FE182B4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1263A-C502-46C3-A50D-13104F611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28C1F-9AEF-42C6-A8BF-1F683B3E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E9C025-09A7-4045-B302-3457BBF0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C1BDE5-1030-496F-9121-2E04EB39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671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F9DD-851B-4AC6-A2B9-693A8F84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F22D8-9D9A-4800-BD67-386643FE7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A7F771-2870-4C33-8139-F1E8A1EB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08CE0-DC46-4ACE-A7FB-68EDDCCB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856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7BF6A6-E6CF-41F4-A385-9C07A4CE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A8BDA6-F292-4A83-B16D-106D89FEC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6A280-D1DB-4165-BC68-932ECC1C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267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36117-5415-4717-829C-68F450F2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16DB2-F58F-4676-BE2F-C7723ECF3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23416-5D18-4A1A-9B34-8E498DACC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0BE1B-A60A-4A40-8428-EF59A274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84AE3-44FC-4727-A133-862B7D704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52B18-9F43-4E52-9598-8055B24B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2873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7BC0-28C1-412E-8699-FF55BD18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C5BE0-9F1D-4915-BA99-46ACBD9F7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2C8C9-3E40-4CE8-933D-63FE0AFDE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1DFBD-53C5-463E-B739-C9E6CC36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2E838-BA45-43ED-A90E-844C3E879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2E0B1-D347-42D0-8E61-47EC2794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52B3D-3A32-4AEC-9FC3-27C136B3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24612-766A-44C0-B765-AB46B416D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A0DB8-9B2D-459E-A78E-39D04B5F7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0C4C5-9910-4321-8D04-8CE26A8829CE}" type="datetimeFigureOut">
              <a:rPr lang="lt-LT" smtClean="0"/>
              <a:t>2018-10-30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2F621-8405-4950-9213-D47B8C52F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2B5A5-3ABD-449B-A5A6-0B82976A4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235B-7AB7-4238-BC97-F73BB443945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756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B3AD0F-443B-4A2C-976E-F37D3F13F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Funkcija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„Summary Zoom“</a:t>
            </a:r>
            <a:endParaRPr lang="lt-LT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61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6" name="Content Placeholder 55">
                <a:extLst>
                  <a:ext uri="{FF2B5EF4-FFF2-40B4-BE49-F238E27FC236}">
                    <a16:creationId xmlns:a16="http://schemas.microsoft.com/office/drawing/2014/main" id="{5A7EDD62-91F9-4EE8-B23E-2DFFE4CA8EE9}"/>
                  </a:ext>
                </a:extLst>
              </p:cNvPr>
              <p:cNvGraphicFramePr>
                <a:graphicFrameLocks noGrp="1" noChangeAspect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26482471"/>
                  </p:ext>
                </p:extLst>
              </p:nvPr>
            </p:nvGraphicFramePr>
            <p:xfrm>
              <a:off x="1057014" y="1506538"/>
              <a:ext cx="10385570" cy="4387850"/>
            </p:xfrm>
            <a:graphic>
              <a:graphicData uri="http://schemas.microsoft.com/office/powerpoint/2016/summaryzoom">
                <psuz:summaryZm>
                  <psuz:gridLayout/>
                </psuz:summaryZm>
              </a:graphicData>
            </a:graphic>
          </p:graphicFrame>
        </mc:Choice>
        <mc:Fallback>
          <p:grpSp>
            <p:nvGrpSpPr>
              <p:cNvPr id="56" name="Content Placeholder 55">
                <a:extLst>
                  <a:ext uri="{FF2B5EF4-FFF2-40B4-BE49-F238E27FC236}">
                    <a16:creationId xmlns:a16="http://schemas.microsoft.com/office/drawing/2014/main" id="{5A7EDD62-91F9-4EE8-B23E-2DFFE4CA8EE9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1057014" y="1506538"/>
                <a:ext cx="10385570" cy="4387850"/>
                <a:chOff x="1057014" y="1506538"/>
                <a:chExt cx="10385570" cy="4387850"/>
              </a:xfrm>
            </p:grpSpPr>
          </p:grp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21DDC0-156B-4620-A5E1-002B4491D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076" y="544561"/>
            <a:ext cx="10515597" cy="948813"/>
          </a:xfrm>
        </p:spPr>
        <p:txBody>
          <a:bodyPr>
            <a:normAutofit/>
          </a:bodyPr>
          <a:lstStyle/>
          <a:p>
            <a:pPr algn="r"/>
            <a:r>
              <a:rPr lang="lt-LT" b="1" dirty="0">
                <a:solidFill>
                  <a:schemeClr val="accent1"/>
                </a:solidFill>
              </a:rPr>
              <a:t>Elektroninis sąskaitų faktūrų posistemis iSAF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00213F5B-4D79-4D41-BC1E-3C2BFEE64EE7}"/>
              </a:ext>
            </a:extLst>
          </p:cNvPr>
          <p:cNvGrpSpPr/>
          <p:nvPr/>
        </p:nvGrpSpPr>
        <p:grpSpPr>
          <a:xfrm>
            <a:off x="5088636" y="1585519"/>
            <a:ext cx="2838961" cy="4308603"/>
            <a:chOff x="521208" y="1984248"/>
            <a:chExt cx="2823305" cy="4486656"/>
          </a:xfrm>
        </p:grpSpPr>
        <p:sp>
          <p:nvSpPr>
            <p:cNvPr id="7" name="Shape 7042">
              <a:extLst>
                <a:ext uri="{FF2B5EF4-FFF2-40B4-BE49-F238E27FC236}">
                  <a16:creationId xmlns:a16="http://schemas.microsoft.com/office/drawing/2014/main" id="{8383C24C-0713-4452-B2D9-8D5AA5009EEA}"/>
                </a:ext>
              </a:extLst>
            </p:cNvPr>
            <p:cNvSpPr/>
            <p:nvPr/>
          </p:nvSpPr>
          <p:spPr>
            <a:xfrm>
              <a:off x="521208" y="1984248"/>
              <a:ext cx="2663952" cy="4486656"/>
            </a:xfrm>
            <a:custGeom>
              <a:avLst/>
              <a:gdLst/>
              <a:ahLst/>
              <a:cxnLst/>
              <a:rect l="0" t="0" r="0" b="0"/>
              <a:pathLst>
                <a:path w="2663952" h="4486656">
                  <a:moveTo>
                    <a:pt x="0" y="0"/>
                  </a:moveTo>
                  <a:lnTo>
                    <a:pt x="2663952" y="0"/>
                  </a:lnTo>
                  <a:lnTo>
                    <a:pt x="2663952" y="4486656"/>
                  </a:lnTo>
                  <a:lnTo>
                    <a:pt x="0" y="448665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AC9B670-736F-4D2A-8E56-6C374DE877AC}"/>
                </a:ext>
              </a:extLst>
            </p:cNvPr>
            <p:cNvSpPr/>
            <p:nvPr/>
          </p:nvSpPr>
          <p:spPr>
            <a:xfrm>
              <a:off x="614172" y="4145642"/>
              <a:ext cx="712665" cy="29171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800" b="1">
                  <a:solidFill>
                    <a:srgbClr val="FFFFFF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2016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EB326FB-2E50-40A9-8F4C-A645AE89B801}"/>
                </a:ext>
              </a:extLst>
            </p:cNvPr>
            <p:cNvSpPr/>
            <p:nvPr/>
          </p:nvSpPr>
          <p:spPr>
            <a:xfrm>
              <a:off x="1150010" y="4145642"/>
              <a:ext cx="2043744" cy="29171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800" b="1">
                  <a:solidFill>
                    <a:srgbClr val="FFFFFF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 m. spalio 1., į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Shape 7044">
              <a:extLst>
                <a:ext uri="{FF2B5EF4-FFF2-40B4-BE49-F238E27FC236}">
                  <a16:creationId xmlns:a16="http://schemas.microsoft.com/office/drawing/2014/main" id="{F1FF7376-FF1D-45BB-B111-BA047EF64216}"/>
                </a:ext>
              </a:extLst>
            </p:cNvPr>
            <p:cNvSpPr/>
            <p:nvPr/>
          </p:nvSpPr>
          <p:spPr>
            <a:xfrm>
              <a:off x="521208" y="1990344"/>
              <a:ext cx="2663952" cy="359664"/>
            </a:xfrm>
            <a:custGeom>
              <a:avLst/>
              <a:gdLst/>
              <a:ahLst/>
              <a:cxnLst/>
              <a:rect l="0" t="0" r="0" b="0"/>
              <a:pathLst>
                <a:path w="2663952" h="359664">
                  <a:moveTo>
                    <a:pt x="0" y="0"/>
                  </a:moveTo>
                  <a:lnTo>
                    <a:pt x="2663952" y="0"/>
                  </a:lnTo>
                  <a:lnTo>
                    <a:pt x="2663952" y="359664"/>
                  </a:lnTo>
                  <a:lnTo>
                    <a:pt x="0" y="35966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75000"/>
              </a:schemeClr>
            </a:solidFill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7D40"/>
            </a:fillRef>
            <a:effectRef idx="0">
              <a:scrgbClr r="0" g="0" b="0"/>
            </a:effectRef>
            <a:fontRef idx="none"/>
          </p:style>
          <p:txBody>
            <a:bodyPr anchor="ctr"/>
            <a:lstStyle/>
            <a:p>
              <a:endParaRPr lang="lt-LT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678FF71-3B08-4D42-BC5C-A8CEB55D8D82}"/>
                </a:ext>
              </a:extLst>
            </p:cNvPr>
            <p:cNvSpPr/>
            <p:nvPr/>
          </p:nvSpPr>
          <p:spPr>
            <a:xfrm>
              <a:off x="1133760" y="2071868"/>
              <a:ext cx="1565593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 b="1" dirty="0">
                  <a:solidFill>
                    <a:srgbClr val="FFFFFF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Projekto apimtis</a:t>
              </a:r>
              <a:endParaRPr lang="lt-L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Shape 7046">
              <a:extLst>
                <a:ext uri="{FF2B5EF4-FFF2-40B4-BE49-F238E27FC236}">
                  <a16:creationId xmlns:a16="http://schemas.microsoft.com/office/drawing/2014/main" id="{4333F98F-2B66-4939-9EDD-CDB71AA04150}"/>
                </a:ext>
              </a:extLst>
            </p:cNvPr>
            <p:cNvSpPr/>
            <p:nvPr/>
          </p:nvSpPr>
          <p:spPr>
            <a:xfrm>
              <a:off x="649224" y="3267456"/>
              <a:ext cx="2246376" cy="649224"/>
            </a:xfrm>
            <a:custGeom>
              <a:avLst/>
              <a:gdLst/>
              <a:ahLst/>
              <a:cxnLst/>
              <a:rect l="0" t="0" r="0" b="0"/>
              <a:pathLst>
                <a:path w="2246376" h="649224">
                  <a:moveTo>
                    <a:pt x="0" y="0"/>
                  </a:moveTo>
                  <a:lnTo>
                    <a:pt x="2246376" y="0"/>
                  </a:lnTo>
                  <a:lnTo>
                    <a:pt x="2246376" y="649224"/>
                  </a:lnTo>
                  <a:lnTo>
                    <a:pt x="0" y="649224"/>
                  </a:lnTo>
                  <a:lnTo>
                    <a:pt x="0" y="0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15" name="Shape 42">
              <a:extLst>
                <a:ext uri="{FF2B5EF4-FFF2-40B4-BE49-F238E27FC236}">
                  <a16:creationId xmlns:a16="http://schemas.microsoft.com/office/drawing/2014/main" id="{A5305DB0-821E-483E-B128-E94E1A048AD0}"/>
                </a:ext>
              </a:extLst>
            </p:cNvPr>
            <p:cNvSpPr/>
            <p:nvPr/>
          </p:nvSpPr>
          <p:spPr>
            <a:xfrm>
              <a:off x="649224" y="3267456"/>
              <a:ext cx="2246376" cy="649224"/>
            </a:xfrm>
            <a:custGeom>
              <a:avLst/>
              <a:gdLst/>
              <a:ahLst/>
              <a:cxnLst/>
              <a:rect l="0" t="0" r="0" b="0"/>
              <a:pathLst>
                <a:path w="2246376" h="649224">
                  <a:moveTo>
                    <a:pt x="0" y="649224"/>
                  </a:moveTo>
                  <a:lnTo>
                    <a:pt x="2246376" y="649224"/>
                  </a:lnTo>
                  <a:lnTo>
                    <a:pt x="2246376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round/>
            </a:ln>
          </p:spPr>
          <p:style>
            <a:lnRef idx="1">
              <a:srgbClr val="A6A6A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AED909B-35E7-44AA-8AA3-A3D67A0F4B80}"/>
                </a:ext>
              </a:extLst>
            </p:cNvPr>
            <p:cNvSpPr/>
            <p:nvPr/>
          </p:nvSpPr>
          <p:spPr>
            <a:xfrm>
              <a:off x="1314323" y="3356005"/>
              <a:ext cx="1588903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Preliminarių PVM 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F2D018F-DC1F-4CC5-8124-4E839124021C}"/>
                </a:ext>
              </a:extLst>
            </p:cNvPr>
            <p:cNvSpPr/>
            <p:nvPr/>
          </p:nvSpPr>
          <p:spPr>
            <a:xfrm>
              <a:off x="1314323" y="3538660"/>
              <a:ext cx="1073979" cy="194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deklaracijų 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F6963DF-5ED7-4200-BBB4-34148919510E}"/>
                </a:ext>
              </a:extLst>
            </p:cNvPr>
            <p:cNvSpPr/>
            <p:nvPr/>
          </p:nvSpPr>
          <p:spPr>
            <a:xfrm>
              <a:off x="1314323" y="3722019"/>
              <a:ext cx="1090280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parengimas 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Shape 7047">
              <a:extLst>
                <a:ext uri="{FF2B5EF4-FFF2-40B4-BE49-F238E27FC236}">
                  <a16:creationId xmlns:a16="http://schemas.microsoft.com/office/drawing/2014/main" id="{538A1EAE-5F72-4AF5-B9FF-28B304DA47C2}"/>
                </a:ext>
              </a:extLst>
            </p:cNvPr>
            <p:cNvSpPr/>
            <p:nvPr/>
          </p:nvSpPr>
          <p:spPr>
            <a:xfrm>
              <a:off x="649224" y="4047744"/>
              <a:ext cx="2246376" cy="499872"/>
            </a:xfrm>
            <a:custGeom>
              <a:avLst/>
              <a:gdLst/>
              <a:ahLst/>
              <a:cxnLst/>
              <a:rect l="0" t="0" r="0" b="0"/>
              <a:pathLst>
                <a:path w="2246376" h="499872">
                  <a:moveTo>
                    <a:pt x="0" y="0"/>
                  </a:moveTo>
                  <a:lnTo>
                    <a:pt x="2246376" y="0"/>
                  </a:lnTo>
                  <a:lnTo>
                    <a:pt x="2246376" y="499872"/>
                  </a:lnTo>
                  <a:lnTo>
                    <a:pt x="0" y="499872"/>
                  </a:lnTo>
                  <a:lnTo>
                    <a:pt x="0" y="0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20" name="Shape 47">
              <a:extLst>
                <a:ext uri="{FF2B5EF4-FFF2-40B4-BE49-F238E27FC236}">
                  <a16:creationId xmlns:a16="http://schemas.microsoft.com/office/drawing/2014/main" id="{0D335FBB-B93C-413E-B817-B7E3F00A7814}"/>
                </a:ext>
              </a:extLst>
            </p:cNvPr>
            <p:cNvSpPr/>
            <p:nvPr/>
          </p:nvSpPr>
          <p:spPr>
            <a:xfrm>
              <a:off x="649224" y="4047744"/>
              <a:ext cx="2246376" cy="499872"/>
            </a:xfrm>
            <a:custGeom>
              <a:avLst/>
              <a:gdLst/>
              <a:ahLst/>
              <a:cxnLst/>
              <a:rect l="0" t="0" r="0" b="0"/>
              <a:pathLst>
                <a:path w="2246376" h="499872">
                  <a:moveTo>
                    <a:pt x="0" y="499872"/>
                  </a:moveTo>
                  <a:lnTo>
                    <a:pt x="2246376" y="499872"/>
                  </a:lnTo>
                  <a:lnTo>
                    <a:pt x="2246376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round/>
            </a:ln>
          </p:spPr>
          <p:style>
            <a:lnRef idx="1">
              <a:srgbClr val="A6A6A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4D3B18C-7027-41DC-AC89-88CB0C52AB83}"/>
                </a:ext>
              </a:extLst>
            </p:cNvPr>
            <p:cNvSpPr/>
            <p:nvPr/>
          </p:nvSpPr>
          <p:spPr>
            <a:xfrm>
              <a:off x="1314323" y="4153086"/>
              <a:ext cx="905002" cy="194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E.sąskaitų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6CD5365-8EB8-445F-BC4D-BE62A3C1937E}"/>
                </a:ext>
              </a:extLst>
            </p:cNvPr>
            <p:cNvSpPr/>
            <p:nvPr/>
          </p:nvSpPr>
          <p:spPr>
            <a:xfrm>
              <a:off x="2043049" y="4153086"/>
              <a:ext cx="717543" cy="194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faktūrų 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8F9BBD9-B39C-472A-8078-694A47C658EA}"/>
                </a:ext>
              </a:extLst>
            </p:cNvPr>
            <p:cNvSpPr/>
            <p:nvPr/>
          </p:nvSpPr>
          <p:spPr>
            <a:xfrm>
              <a:off x="1314323" y="4336445"/>
              <a:ext cx="920019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išrašymas 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Shape 7048">
              <a:extLst>
                <a:ext uri="{FF2B5EF4-FFF2-40B4-BE49-F238E27FC236}">
                  <a16:creationId xmlns:a16="http://schemas.microsoft.com/office/drawing/2014/main" id="{52C79BFD-1C31-4F54-94C7-F4B20E9DAAC1}"/>
                </a:ext>
              </a:extLst>
            </p:cNvPr>
            <p:cNvSpPr/>
            <p:nvPr/>
          </p:nvSpPr>
          <p:spPr>
            <a:xfrm>
              <a:off x="670560" y="4632960"/>
              <a:ext cx="2237232" cy="914400"/>
            </a:xfrm>
            <a:custGeom>
              <a:avLst/>
              <a:gdLst/>
              <a:ahLst/>
              <a:cxnLst/>
              <a:rect l="0" t="0" r="0" b="0"/>
              <a:pathLst>
                <a:path w="2237232" h="914400">
                  <a:moveTo>
                    <a:pt x="0" y="0"/>
                  </a:moveTo>
                  <a:lnTo>
                    <a:pt x="2237232" y="0"/>
                  </a:lnTo>
                  <a:lnTo>
                    <a:pt x="2237232" y="914400"/>
                  </a:lnTo>
                  <a:lnTo>
                    <a:pt x="0" y="914400"/>
                  </a:lnTo>
                  <a:lnTo>
                    <a:pt x="0" y="0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25" name="Shape 52">
              <a:extLst>
                <a:ext uri="{FF2B5EF4-FFF2-40B4-BE49-F238E27FC236}">
                  <a16:creationId xmlns:a16="http://schemas.microsoft.com/office/drawing/2014/main" id="{D460272B-86B9-4F5A-AD1C-6A9B132287B8}"/>
                </a:ext>
              </a:extLst>
            </p:cNvPr>
            <p:cNvSpPr/>
            <p:nvPr/>
          </p:nvSpPr>
          <p:spPr>
            <a:xfrm>
              <a:off x="670560" y="4632960"/>
              <a:ext cx="2237232" cy="914400"/>
            </a:xfrm>
            <a:custGeom>
              <a:avLst/>
              <a:gdLst/>
              <a:ahLst/>
              <a:cxnLst/>
              <a:rect l="0" t="0" r="0" b="0"/>
              <a:pathLst>
                <a:path w="2237232" h="914400">
                  <a:moveTo>
                    <a:pt x="0" y="914400"/>
                  </a:moveTo>
                  <a:lnTo>
                    <a:pt x="2237232" y="914400"/>
                  </a:lnTo>
                  <a:lnTo>
                    <a:pt x="223723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round/>
            </a:ln>
          </p:spPr>
          <p:style>
            <a:lnRef idx="1">
              <a:srgbClr val="A6A6A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16371C5-DD8C-453C-9D9F-0523DCC138CE}"/>
                </a:ext>
              </a:extLst>
            </p:cNvPr>
            <p:cNvSpPr/>
            <p:nvPr/>
          </p:nvSpPr>
          <p:spPr>
            <a:xfrm>
              <a:off x="1335024" y="4672360"/>
              <a:ext cx="1722071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Informavimas apie 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30916F6-F95B-4DFD-AC3D-7823BE0DCFAA}"/>
                </a:ext>
              </a:extLst>
            </p:cNvPr>
            <p:cNvSpPr/>
            <p:nvPr/>
          </p:nvSpPr>
          <p:spPr>
            <a:xfrm>
              <a:off x="1335024" y="4855240"/>
              <a:ext cx="1503569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sąskaitų faktūrų 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7D0C4D6-4636-4D2C-8683-133DCCCB5722}"/>
                </a:ext>
              </a:extLst>
            </p:cNvPr>
            <p:cNvSpPr/>
            <p:nvPr/>
          </p:nvSpPr>
          <p:spPr>
            <a:xfrm>
              <a:off x="1335024" y="5038120"/>
              <a:ext cx="2009489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 dirty="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kryžminio sutikrinimo </a:t>
              </a:r>
              <a:endParaRPr lang="lt-L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94FFC1A-5383-4E45-9E55-AB30B98CDD5A}"/>
                </a:ext>
              </a:extLst>
            </p:cNvPr>
            <p:cNvSpPr/>
            <p:nvPr/>
          </p:nvSpPr>
          <p:spPr>
            <a:xfrm>
              <a:off x="1335024" y="5221381"/>
              <a:ext cx="1342429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 dirty="0">
                  <a:solidFill>
                    <a:srgbClr val="000000"/>
                  </a:solidFill>
                  <a:latin typeface="Trebuchet MS" panose="020B0603020202020204" pitchFamily="34" charset="0"/>
                  <a:ea typeface="Calibri" panose="020F0502020204030204" pitchFamily="34" charset="0"/>
                </a:rPr>
                <a:t>neatitikimus</a:t>
              </a:r>
              <a:endParaRPr lang="lt-L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DFB1E33-D1F5-4F2A-95BE-CD5FAC968C11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86448" y="3400044"/>
              <a:ext cx="386919" cy="4126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64DECF4A-74E9-4A87-AA89-3E02F7A22B32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736501" y="4081272"/>
              <a:ext cx="454152" cy="399288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8089E0D9-73BE-4A90-B17B-673A785F1571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774192" y="4685374"/>
              <a:ext cx="375819" cy="365760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F5F140CA-97BC-40A5-B5FD-CCEC3B09434E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786448" y="5115790"/>
              <a:ext cx="365760" cy="362712"/>
            </a:xfrm>
            <a:prstGeom prst="rect">
              <a:avLst/>
            </a:prstGeom>
          </p:spPr>
        </p:pic>
        <p:sp>
          <p:nvSpPr>
            <p:cNvPr id="37" name="Shape 7049">
              <a:extLst>
                <a:ext uri="{FF2B5EF4-FFF2-40B4-BE49-F238E27FC236}">
                  <a16:creationId xmlns:a16="http://schemas.microsoft.com/office/drawing/2014/main" id="{B626C551-C6A4-4266-8BDE-48C19C5B9B4D}"/>
                </a:ext>
              </a:extLst>
            </p:cNvPr>
            <p:cNvSpPr/>
            <p:nvPr/>
          </p:nvSpPr>
          <p:spPr>
            <a:xfrm>
              <a:off x="652272" y="2420112"/>
              <a:ext cx="2246376" cy="716280"/>
            </a:xfrm>
            <a:custGeom>
              <a:avLst/>
              <a:gdLst/>
              <a:ahLst/>
              <a:cxnLst/>
              <a:rect l="0" t="0" r="0" b="0"/>
              <a:pathLst>
                <a:path w="2246376" h="716280">
                  <a:moveTo>
                    <a:pt x="0" y="0"/>
                  </a:moveTo>
                  <a:lnTo>
                    <a:pt x="2246376" y="0"/>
                  </a:lnTo>
                  <a:lnTo>
                    <a:pt x="2246376" y="716280"/>
                  </a:lnTo>
                  <a:lnTo>
                    <a:pt x="0" y="716280"/>
                  </a:lnTo>
                  <a:lnTo>
                    <a:pt x="0" y="0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38" name="Shape 96">
              <a:extLst>
                <a:ext uri="{FF2B5EF4-FFF2-40B4-BE49-F238E27FC236}">
                  <a16:creationId xmlns:a16="http://schemas.microsoft.com/office/drawing/2014/main" id="{3FEF50A5-6827-422A-9523-A90F6B6E936E}"/>
                </a:ext>
              </a:extLst>
            </p:cNvPr>
            <p:cNvSpPr/>
            <p:nvPr/>
          </p:nvSpPr>
          <p:spPr>
            <a:xfrm>
              <a:off x="652272" y="2420112"/>
              <a:ext cx="2246376" cy="716280"/>
            </a:xfrm>
            <a:custGeom>
              <a:avLst/>
              <a:gdLst/>
              <a:ahLst/>
              <a:cxnLst/>
              <a:rect l="0" t="0" r="0" b="0"/>
              <a:pathLst>
                <a:path w="2246376" h="716280">
                  <a:moveTo>
                    <a:pt x="0" y="716280"/>
                  </a:moveTo>
                  <a:lnTo>
                    <a:pt x="2246376" y="716280"/>
                  </a:lnTo>
                  <a:lnTo>
                    <a:pt x="2246376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round/>
            </a:ln>
          </p:spPr>
          <p:style>
            <a:lnRef idx="1">
              <a:srgbClr val="A6A6A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9876E6D-C6D0-4CCF-A864-AAF24EC7BD4C}"/>
                </a:ext>
              </a:extLst>
            </p:cNvPr>
            <p:cNvSpPr/>
            <p:nvPr/>
          </p:nvSpPr>
          <p:spPr>
            <a:xfrm>
              <a:off x="1315847" y="2542189"/>
              <a:ext cx="97495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S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95973DD-8503-4962-BDD3-E535670A9843}"/>
                </a:ext>
              </a:extLst>
            </p:cNvPr>
            <p:cNvSpPr/>
            <p:nvPr/>
          </p:nvSpPr>
          <p:spPr>
            <a:xfrm>
              <a:off x="1388999" y="2542189"/>
              <a:ext cx="701314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ąskaitų 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EF8F0CF-773F-4CD6-8989-599A1CBB58CF}"/>
                </a:ext>
              </a:extLst>
            </p:cNvPr>
            <p:cNvSpPr/>
            <p:nvPr/>
          </p:nvSpPr>
          <p:spPr>
            <a:xfrm>
              <a:off x="1916557" y="2542189"/>
              <a:ext cx="717530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faktūrų 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CCD7E74-E6EC-470C-965D-99A4E3426E3A}"/>
                </a:ext>
              </a:extLst>
            </p:cNvPr>
            <p:cNvSpPr/>
            <p:nvPr/>
          </p:nvSpPr>
          <p:spPr>
            <a:xfrm>
              <a:off x="1315847" y="2725069"/>
              <a:ext cx="891439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duomenų 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915D33A-C95C-44EB-8581-2CA55C941809}"/>
                </a:ext>
              </a:extLst>
            </p:cNvPr>
            <p:cNvSpPr/>
            <p:nvPr/>
          </p:nvSpPr>
          <p:spPr>
            <a:xfrm>
              <a:off x="1986661" y="2725069"/>
              <a:ext cx="762730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teikimas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4" name="Shape 102">
              <a:extLst>
                <a:ext uri="{FF2B5EF4-FFF2-40B4-BE49-F238E27FC236}">
                  <a16:creationId xmlns:a16="http://schemas.microsoft.com/office/drawing/2014/main" id="{D265D8B6-F7B4-4407-A066-3F37A2399D25}"/>
                </a:ext>
              </a:extLst>
            </p:cNvPr>
            <p:cNvSpPr/>
            <p:nvPr/>
          </p:nvSpPr>
          <p:spPr>
            <a:xfrm>
              <a:off x="711708" y="2642127"/>
              <a:ext cx="490728" cy="320040"/>
            </a:xfrm>
            <a:custGeom>
              <a:avLst/>
              <a:gdLst/>
              <a:ahLst/>
              <a:cxnLst/>
              <a:rect l="0" t="0" r="0" b="0"/>
              <a:pathLst>
                <a:path w="490728" h="320040">
                  <a:moveTo>
                    <a:pt x="0" y="0"/>
                  </a:moveTo>
                  <a:cubicBezTo>
                    <a:pt x="0" y="25273"/>
                    <a:pt x="109855" y="45720"/>
                    <a:pt x="245364" y="45720"/>
                  </a:cubicBezTo>
                  <a:cubicBezTo>
                    <a:pt x="380873" y="45720"/>
                    <a:pt x="490728" y="25273"/>
                    <a:pt x="490728" y="0"/>
                  </a:cubicBezTo>
                  <a:lnTo>
                    <a:pt x="490728" y="274320"/>
                  </a:lnTo>
                  <a:cubicBezTo>
                    <a:pt x="490728" y="299593"/>
                    <a:pt x="380873" y="320040"/>
                    <a:pt x="245364" y="320040"/>
                  </a:cubicBezTo>
                  <a:cubicBezTo>
                    <a:pt x="109855" y="320040"/>
                    <a:pt x="0" y="299593"/>
                    <a:pt x="0" y="2743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7D4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45" name="Shape 103">
              <a:extLst>
                <a:ext uri="{FF2B5EF4-FFF2-40B4-BE49-F238E27FC236}">
                  <a16:creationId xmlns:a16="http://schemas.microsoft.com/office/drawing/2014/main" id="{8F7D4B89-7E9D-4132-8B48-4B08EF518319}"/>
                </a:ext>
              </a:extLst>
            </p:cNvPr>
            <p:cNvSpPr/>
            <p:nvPr/>
          </p:nvSpPr>
          <p:spPr>
            <a:xfrm>
              <a:off x="711708" y="2596408"/>
              <a:ext cx="490728" cy="91440"/>
            </a:xfrm>
            <a:custGeom>
              <a:avLst/>
              <a:gdLst/>
              <a:ahLst/>
              <a:cxnLst/>
              <a:rect l="0" t="0" r="0" b="0"/>
              <a:pathLst>
                <a:path w="490728" h="91440">
                  <a:moveTo>
                    <a:pt x="245364" y="0"/>
                  </a:moveTo>
                  <a:cubicBezTo>
                    <a:pt x="380873" y="0"/>
                    <a:pt x="490728" y="20447"/>
                    <a:pt x="490728" y="45720"/>
                  </a:cubicBezTo>
                  <a:cubicBezTo>
                    <a:pt x="490728" y="70993"/>
                    <a:pt x="380873" y="91440"/>
                    <a:pt x="245364" y="91440"/>
                  </a:cubicBezTo>
                  <a:cubicBezTo>
                    <a:pt x="109855" y="91440"/>
                    <a:pt x="0" y="70993"/>
                    <a:pt x="0" y="45720"/>
                  </a:cubicBezTo>
                  <a:cubicBezTo>
                    <a:pt x="0" y="20447"/>
                    <a:pt x="109855" y="0"/>
                    <a:pt x="245364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B18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46" name="Shape 104">
              <a:extLst>
                <a:ext uri="{FF2B5EF4-FFF2-40B4-BE49-F238E27FC236}">
                  <a16:creationId xmlns:a16="http://schemas.microsoft.com/office/drawing/2014/main" id="{C628003E-58DC-4B23-AA01-122FB092CFB6}"/>
                </a:ext>
              </a:extLst>
            </p:cNvPr>
            <p:cNvSpPr/>
            <p:nvPr/>
          </p:nvSpPr>
          <p:spPr>
            <a:xfrm>
              <a:off x="711708" y="2596408"/>
              <a:ext cx="490728" cy="91440"/>
            </a:xfrm>
            <a:custGeom>
              <a:avLst/>
              <a:gdLst/>
              <a:ahLst/>
              <a:cxnLst/>
              <a:rect l="0" t="0" r="0" b="0"/>
              <a:pathLst>
                <a:path w="490728" h="91440">
                  <a:moveTo>
                    <a:pt x="490728" y="45720"/>
                  </a:moveTo>
                  <a:cubicBezTo>
                    <a:pt x="490728" y="70993"/>
                    <a:pt x="380873" y="91440"/>
                    <a:pt x="245364" y="91440"/>
                  </a:cubicBezTo>
                  <a:cubicBezTo>
                    <a:pt x="109855" y="91440"/>
                    <a:pt x="0" y="70993"/>
                    <a:pt x="0" y="45720"/>
                  </a:cubicBezTo>
                  <a:cubicBezTo>
                    <a:pt x="0" y="20447"/>
                    <a:pt x="109855" y="0"/>
                    <a:pt x="245364" y="0"/>
                  </a:cubicBezTo>
                  <a:cubicBezTo>
                    <a:pt x="380873" y="0"/>
                    <a:pt x="490728" y="20447"/>
                    <a:pt x="490728" y="4572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3051" cap="flat">
              <a:solidFill>
                <a:schemeClr val="tx1"/>
              </a:solidFill>
              <a:round/>
            </a:ln>
          </p:spPr>
          <p:style>
            <a:lnRef idx="1">
              <a:srgbClr val="005E3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47" name="Shape 105">
              <a:extLst>
                <a:ext uri="{FF2B5EF4-FFF2-40B4-BE49-F238E27FC236}">
                  <a16:creationId xmlns:a16="http://schemas.microsoft.com/office/drawing/2014/main" id="{89F9AF91-331B-42C9-A393-CEF0727860DC}"/>
                </a:ext>
              </a:extLst>
            </p:cNvPr>
            <p:cNvSpPr/>
            <p:nvPr/>
          </p:nvSpPr>
          <p:spPr>
            <a:xfrm>
              <a:off x="711708" y="2642127"/>
              <a:ext cx="490728" cy="320040"/>
            </a:xfrm>
            <a:custGeom>
              <a:avLst/>
              <a:gdLst/>
              <a:ahLst/>
              <a:cxnLst/>
              <a:rect l="0" t="0" r="0" b="0"/>
              <a:pathLst>
                <a:path w="490728" h="320040">
                  <a:moveTo>
                    <a:pt x="490728" y="0"/>
                  </a:moveTo>
                  <a:lnTo>
                    <a:pt x="490728" y="274320"/>
                  </a:lnTo>
                  <a:cubicBezTo>
                    <a:pt x="490728" y="299593"/>
                    <a:pt x="380873" y="320040"/>
                    <a:pt x="245364" y="320040"/>
                  </a:cubicBezTo>
                  <a:cubicBezTo>
                    <a:pt x="109855" y="320040"/>
                    <a:pt x="0" y="299593"/>
                    <a:pt x="0" y="274320"/>
                  </a:cubicBezTo>
                  <a:lnTo>
                    <a:pt x="0" y="0"/>
                  </a:lnTo>
                </a:path>
              </a:pathLst>
            </a:custGeom>
            <a:ln w="3051" cap="flat">
              <a:solidFill>
                <a:schemeClr val="tx1"/>
              </a:solidFill>
              <a:round/>
            </a:ln>
          </p:spPr>
          <p:style>
            <a:lnRef idx="1">
              <a:srgbClr val="005E3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45F3A9C-4840-49B3-8078-58CA9FA33F19}"/>
                </a:ext>
              </a:extLst>
            </p:cNvPr>
            <p:cNvSpPr/>
            <p:nvPr/>
          </p:nvSpPr>
          <p:spPr>
            <a:xfrm>
              <a:off x="812902" y="2752845"/>
              <a:ext cx="381045" cy="16336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000" dirty="0">
                  <a:solidFill>
                    <a:srgbClr val="FFFFFF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i.SAF</a:t>
              </a:r>
              <a:endParaRPr lang="lt-L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1" name="Shape 7050">
              <a:extLst>
                <a:ext uri="{FF2B5EF4-FFF2-40B4-BE49-F238E27FC236}">
                  <a16:creationId xmlns:a16="http://schemas.microsoft.com/office/drawing/2014/main" id="{CDA4C77D-FD5A-41F8-BEED-CA6DE0855C31}"/>
                </a:ext>
              </a:extLst>
            </p:cNvPr>
            <p:cNvSpPr/>
            <p:nvPr/>
          </p:nvSpPr>
          <p:spPr>
            <a:xfrm>
              <a:off x="661416" y="5605272"/>
              <a:ext cx="2234184" cy="560832"/>
            </a:xfrm>
            <a:custGeom>
              <a:avLst/>
              <a:gdLst/>
              <a:ahLst/>
              <a:cxnLst/>
              <a:rect l="0" t="0" r="0" b="0"/>
              <a:pathLst>
                <a:path w="2234184" h="560832">
                  <a:moveTo>
                    <a:pt x="0" y="0"/>
                  </a:moveTo>
                  <a:lnTo>
                    <a:pt x="2234184" y="0"/>
                  </a:lnTo>
                  <a:lnTo>
                    <a:pt x="2234184" y="560832"/>
                  </a:lnTo>
                  <a:lnTo>
                    <a:pt x="0" y="560832"/>
                  </a:lnTo>
                  <a:lnTo>
                    <a:pt x="0" y="0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52" name="Shape 111">
              <a:extLst>
                <a:ext uri="{FF2B5EF4-FFF2-40B4-BE49-F238E27FC236}">
                  <a16:creationId xmlns:a16="http://schemas.microsoft.com/office/drawing/2014/main" id="{47F77312-B502-4DFE-8966-5C3BB7BB6DB3}"/>
                </a:ext>
              </a:extLst>
            </p:cNvPr>
            <p:cNvSpPr/>
            <p:nvPr/>
          </p:nvSpPr>
          <p:spPr>
            <a:xfrm>
              <a:off x="661416" y="5605272"/>
              <a:ext cx="2234184" cy="560832"/>
            </a:xfrm>
            <a:custGeom>
              <a:avLst/>
              <a:gdLst/>
              <a:ahLst/>
              <a:cxnLst/>
              <a:rect l="0" t="0" r="0" b="0"/>
              <a:pathLst>
                <a:path w="2234184" h="560832">
                  <a:moveTo>
                    <a:pt x="0" y="560832"/>
                  </a:moveTo>
                  <a:lnTo>
                    <a:pt x="2234184" y="560832"/>
                  </a:lnTo>
                  <a:lnTo>
                    <a:pt x="2234184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round/>
            </a:ln>
          </p:spPr>
          <p:style>
            <a:lnRef idx="1">
              <a:srgbClr val="A6A6A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lt-LT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655852C-EE28-4B14-BE83-5F91038FF586}"/>
                </a:ext>
              </a:extLst>
            </p:cNvPr>
            <p:cNvSpPr/>
            <p:nvPr/>
          </p:nvSpPr>
          <p:spPr>
            <a:xfrm>
              <a:off x="1327150" y="5833978"/>
              <a:ext cx="1723288" cy="1944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lt-LT" sz="1200">
                  <a:solidFill>
                    <a:srgbClr val="000000"/>
                  </a:solidFill>
                  <a:effectLst/>
                  <a:latin typeface="Trebuchet MS" panose="020B0603020202020204" pitchFamily="34" charset="0"/>
                  <a:ea typeface="Trebuchet MS" panose="020B0603020202020204" pitchFamily="34" charset="0"/>
                  <a:cs typeface="Trebuchet MS" panose="020B0603020202020204" pitchFamily="34" charset="0"/>
                </a:rPr>
                <a:t>Tinklinės paslaugos</a:t>
              </a:r>
              <a:endParaRPr lang="lt-LT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5D3DDC68-13A4-4DDC-BA79-865B1C548381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850392" y="5708904"/>
              <a:ext cx="350520" cy="353568"/>
            </a:xfrm>
            <a:prstGeom prst="rect">
              <a:avLst/>
            </a:prstGeom>
          </p:spPr>
        </p:pic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EB27D90A-692F-4095-B172-BC2F12C2D20C}"/>
              </a:ext>
            </a:extLst>
          </p:cNvPr>
          <p:cNvSpPr/>
          <p:nvPr/>
        </p:nvSpPr>
        <p:spPr>
          <a:xfrm>
            <a:off x="4549156" y="2004086"/>
            <a:ext cx="237505" cy="2876859"/>
          </a:xfrm>
          <a:prstGeom prst="rect">
            <a:avLst/>
          </a:prstGeom>
          <a:solidFill>
            <a:srgbClr val="EBEBEB"/>
          </a:solidFill>
          <a:ln>
            <a:solidFill>
              <a:srgbClr val="EBEB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315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21DDC0-156B-4620-A5E1-002B4491D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lt-LT" b="1" dirty="0">
                <a:solidFill>
                  <a:schemeClr val="accent1"/>
                </a:solidFill>
              </a:rPr>
              <a:t>Duomenų teikimas iSAF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F5BB8-8DCA-4D7D-8F01-AE16F1354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lt-LT" sz="2400" b="1"/>
              <a:t>Mokestinis laikotarpis - PVM mokėtojo PVM deklaravimo laikotarpis</a:t>
            </a:r>
          </a:p>
          <a:p>
            <a:pPr marL="0" indent="0">
              <a:buNone/>
            </a:pPr>
            <a:endParaRPr lang="lt-LT" sz="2400" b="1"/>
          </a:p>
          <a:p>
            <a:pPr marL="0" indent="0">
              <a:buNone/>
            </a:pPr>
            <a:r>
              <a:rPr lang="lt-LT" sz="2400" b="1"/>
              <a:t>Duomenys VMI teikiami:</a:t>
            </a:r>
          </a:p>
          <a:p>
            <a:r>
              <a:rPr lang="lt-LT" sz="2400"/>
              <a:t>Kalendorinio mėnesio - iki kito mėnesio 20 dienos;</a:t>
            </a:r>
          </a:p>
          <a:p>
            <a:r>
              <a:rPr lang="lt-LT" sz="2400"/>
              <a:t>Kalendorinio pusmečio - iki kito pusmečio pirmo mėnesio 20 dienos;</a:t>
            </a:r>
          </a:p>
          <a:p>
            <a:r>
              <a:rPr lang="lt-LT" sz="2400"/>
              <a:t>nustatyto kitokio mokestinio laikotarpio - ne vėliau kaip per 20 dienų nuo to laikotarpio pabaigos.</a:t>
            </a:r>
          </a:p>
        </p:txBody>
      </p:sp>
    </p:spTree>
    <p:extLst>
      <p:ext uri="{BB962C8B-B14F-4D97-AF65-F5344CB8AC3E}">
        <p14:creationId xmlns:p14="http://schemas.microsoft.com/office/powerpoint/2010/main" val="359528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AA4C35-6AFB-4188-B79E-49304A34F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lt-LT" b="1">
                <a:solidFill>
                  <a:schemeClr val="accent1"/>
                </a:solidFill>
              </a:rPr>
              <a:t>Informacijos kryžminis sutikrinimas</a:t>
            </a:r>
            <a:endParaRPr lang="lt-LT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6CE34-8935-487F-A6F5-E8D83D312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lt-LT" sz="1500" b="1"/>
              <a:t>Duomenys yra tikrinami, lyginami su kitos sandorio šalies pateiktais to pačio mokestinio laikotarpio registrų duomenimis, su VMI turimais duomenimis (E. Sąskaita)</a:t>
            </a:r>
          </a:p>
          <a:p>
            <a:pPr marL="0" indent="0">
              <a:buNone/>
            </a:pPr>
            <a:endParaRPr lang="lt-LT" sz="1500" b="1"/>
          </a:p>
          <a:p>
            <a:pPr marL="0" indent="0">
              <a:buNone/>
            </a:pPr>
            <a:r>
              <a:rPr lang="lt-LT" sz="1500" b="1"/>
              <a:t>Mokesčių mokėtojo informavimas apie:</a:t>
            </a:r>
          </a:p>
          <a:p>
            <a:pPr marL="0" indent="0">
              <a:buNone/>
            </a:pPr>
            <a:r>
              <a:rPr lang="en-US" sz="1500"/>
              <a:t>	</a:t>
            </a:r>
            <a:r>
              <a:rPr lang="lt-LT" sz="1500"/>
              <a:t>•</a:t>
            </a:r>
            <a:r>
              <a:rPr lang="en-US" sz="1500"/>
              <a:t> </a:t>
            </a:r>
            <a:r>
              <a:rPr lang="lt-LT" sz="1500"/>
              <a:t>Pirkimų duomenų neatitikimus su pardavėjų pateiktais duomenimis</a:t>
            </a:r>
          </a:p>
          <a:p>
            <a:pPr marL="0" indent="0">
              <a:buNone/>
            </a:pPr>
            <a:r>
              <a:rPr lang="en-US" sz="1500"/>
              <a:t>	</a:t>
            </a:r>
            <a:r>
              <a:rPr lang="lt-LT" sz="1500"/>
              <a:t>•</a:t>
            </a:r>
            <a:r>
              <a:rPr lang="en-US" sz="1500"/>
              <a:t> </a:t>
            </a:r>
            <a:r>
              <a:rPr lang="lt-LT" sz="1500"/>
              <a:t>Pardavimų duomenų neatitikimus su pirkėjų pateiktais duomenimis</a:t>
            </a:r>
          </a:p>
          <a:p>
            <a:pPr marL="0" indent="0">
              <a:buNone/>
            </a:pPr>
            <a:r>
              <a:rPr lang="en-US" sz="1500"/>
              <a:t>	</a:t>
            </a:r>
            <a:r>
              <a:rPr lang="lt-LT" sz="1500"/>
              <a:t>•</a:t>
            </a:r>
            <a:r>
              <a:rPr lang="en-US" sz="1500"/>
              <a:t> </a:t>
            </a:r>
            <a:r>
              <a:rPr lang="lt-LT" sz="1500"/>
              <a:t>Pardavimų duomenų neatitikimus su E-sąskaita IS duomenimis</a:t>
            </a:r>
          </a:p>
          <a:p>
            <a:pPr marL="0" indent="0">
              <a:buNone/>
            </a:pPr>
            <a:endParaRPr lang="lt-LT" sz="1500"/>
          </a:p>
          <a:p>
            <a:pPr marL="0" indent="0">
              <a:buNone/>
            </a:pPr>
            <a:r>
              <a:rPr lang="lt-LT" sz="1500" b="1"/>
              <a:t>Kryžminio sutikrinimo rezultatas – neatitikimų informacija/ataskaita mokesčių mokėtojui:</a:t>
            </a:r>
          </a:p>
          <a:p>
            <a:pPr marL="0" indent="0">
              <a:buNone/>
            </a:pPr>
            <a:r>
              <a:rPr lang="en-US" sz="1500"/>
              <a:t>	</a:t>
            </a:r>
            <a:r>
              <a:rPr lang="lt-LT" sz="1500"/>
              <a:t>•</a:t>
            </a:r>
            <a:r>
              <a:rPr lang="en-US" sz="1500"/>
              <a:t> </a:t>
            </a:r>
            <a:r>
              <a:rPr lang="lt-LT" sz="1500"/>
              <a:t>sutikrintų sąskaitų faktūrų skaičius, neatitikimų skaičius (bendras ir pagal neatitikimo tipą)</a:t>
            </a:r>
          </a:p>
          <a:p>
            <a:pPr marL="0" indent="0">
              <a:buNone/>
            </a:pPr>
            <a:r>
              <a:rPr lang="en-US" sz="1500"/>
              <a:t>	</a:t>
            </a:r>
            <a:r>
              <a:rPr lang="lt-LT" sz="1500"/>
              <a:t>•</a:t>
            </a:r>
            <a:r>
              <a:rPr lang="en-US" sz="1500"/>
              <a:t> </a:t>
            </a:r>
            <a:r>
              <a:rPr lang="lt-LT" sz="1500"/>
              <a:t>neatitikusių sąskaitų faktūrų skaičius, bendra neatitikimų suma (sąskaitų faktūrų bendros sumos, apmokestinamoji vertė ir PVM sumos)</a:t>
            </a:r>
          </a:p>
        </p:txBody>
      </p:sp>
    </p:spTree>
    <p:extLst>
      <p:ext uri="{BB962C8B-B14F-4D97-AF65-F5344CB8AC3E}">
        <p14:creationId xmlns:p14="http://schemas.microsoft.com/office/powerpoint/2010/main" val="86645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5886A2-57AD-44F3-AD6D-F39ECEA93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chemeClr val="accent1"/>
                </a:solidFill>
              </a:rPr>
              <a:t>Preliminari</a:t>
            </a:r>
            <a:r>
              <a:rPr lang="lt-LT" b="1">
                <a:solidFill>
                  <a:schemeClr val="accent1"/>
                </a:solidFill>
              </a:rPr>
              <a:t>ų</a:t>
            </a:r>
            <a:r>
              <a:rPr lang="en-US" b="1">
                <a:solidFill>
                  <a:schemeClr val="accent1"/>
                </a:solidFill>
              </a:rPr>
              <a:t> deklaracij</a:t>
            </a:r>
            <a:r>
              <a:rPr lang="lt-LT" b="1">
                <a:solidFill>
                  <a:schemeClr val="accent1"/>
                </a:solidFill>
              </a:rPr>
              <a:t>ų formavimas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01F15-6F76-4F3C-B144-18E8BF930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lt-LT" sz="2200" b="1" dirty="0"/>
              <a:t>Preliminarios PVM deklaracijos:</a:t>
            </a:r>
          </a:p>
          <a:p>
            <a:r>
              <a:rPr lang="lt-LT" sz="2200"/>
              <a:t>Pridėtinės vertės mokesčio deklaracija (forma FR0600),</a:t>
            </a:r>
          </a:p>
          <a:p>
            <a:r>
              <a:rPr lang="lt-LT" sz="2200"/>
              <a:t>Prekių tiekimo į kitas Europos Sąjungos valstybes nares ataskaita (forma FR0564)</a:t>
            </a:r>
          </a:p>
          <a:p>
            <a:pPr marL="0" indent="0">
              <a:buNone/>
            </a:pPr>
            <a:r>
              <a:rPr lang="lt-LT" sz="2200" b="1" dirty="0"/>
              <a:t>Įdiegus i.SAF bus atsisakoma šių deklaracijų teikimo :</a:t>
            </a:r>
          </a:p>
          <a:p>
            <a:r>
              <a:rPr lang="lt-LT" sz="2200"/>
              <a:t>Gaunamų ir išrašomų pridėtinės vertės mokesčio sąskaitų faktūrų registro duomenys (forma FR0671 ir FR0672)</a:t>
            </a:r>
          </a:p>
          <a:p>
            <a:r>
              <a:rPr lang="lt-LT" sz="2200"/>
              <a:t>Žemės ūkio produkcijos ir /ar paslaugų pirkimo iš ūkininkų, kuriems taikoma kompensacinio pridėtinės vertės mokesčio tarifo schema, ataskaita (forma FR0617K), jeigu MM teiks duomenis iSAF</a:t>
            </a:r>
          </a:p>
          <a:p>
            <a:pPr marL="0" indent="0">
              <a:buNone/>
            </a:pPr>
            <a:endParaRPr lang="lt-LT" sz="2200"/>
          </a:p>
          <a:p>
            <a:endParaRPr lang="lt-LT" sz="2200"/>
          </a:p>
        </p:txBody>
      </p:sp>
    </p:spTree>
    <p:extLst>
      <p:ext uri="{BB962C8B-B14F-4D97-AF65-F5344CB8AC3E}">
        <p14:creationId xmlns:p14="http://schemas.microsoft.com/office/powerpoint/2010/main" val="130868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E48A21-9B69-4D5A-B0B5-DFE7B6D6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lt-LT" b="1">
                <a:solidFill>
                  <a:schemeClr val="accent1"/>
                </a:solidFill>
              </a:rPr>
              <a:t>E. Sąskaitų faktūrų išrašymas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A5759-5196-4C29-B979-BC7EA20A9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lt-LT" sz="2400" b="1"/>
              <a:t>Paslauga tik smulkiam verslui </a:t>
            </a:r>
          </a:p>
          <a:p>
            <a:pPr marL="0" indent="0">
              <a:buNone/>
            </a:pPr>
            <a:endParaRPr lang="lt-LT" sz="2400"/>
          </a:p>
          <a:p>
            <a:pPr marL="0" indent="0">
              <a:buNone/>
            </a:pPr>
            <a:r>
              <a:rPr lang="lt-LT" sz="2400" b="1"/>
              <a:t>Pardavėjo aplinkoje: </a:t>
            </a:r>
          </a:p>
          <a:p>
            <a:pPr marL="0" indent="0">
              <a:buNone/>
            </a:pPr>
            <a:r>
              <a:rPr lang="lt-LT" sz="2400"/>
              <a:t>e. sąskaitos faktūros (įskaitant ir kreditinės) sukūrimas, pildymas, redagavimas, tvirtinimas, anuliavimas</a:t>
            </a:r>
          </a:p>
          <a:p>
            <a:pPr marL="0" indent="0">
              <a:buNone/>
            </a:pPr>
            <a:endParaRPr lang="lt-LT" sz="2400"/>
          </a:p>
          <a:p>
            <a:pPr marL="0" indent="0">
              <a:buNone/>
            </a:pPr>
            <a:r>
              <a:rPr lang="lt-LT" sz="2400" b="1"/>
              <a:t>Pirkėjo aplinkoje: </a:t>
            </a:r>
          </a:p>
          <a:p>
            <a:pPr marL="0" indent="0">
              <a:buNone/>
            </a:pPr>
            <a:r>
              <a:rPr lang="lt-LT" sz="2400"/>
              <a:t>pirkėjui adresuotos e. sąskaitos faktūros peržiūra, debetinės sąskaitos faktūros sukūrimas, pildymas, redagavimas, tvirtinimas, anuliavimas</a:t>
            </a:r>
          </a:p>
          <a:p>
            <a:pPr marL="0" indent="0">
              <a:buNone/>
            </a:pPr>
            <a:endParaRPr lang="lt-LT" sz="2400"/>
          </a:p>
          <a:p>
            <a:pPr marL="0" indent="0">
              <a:buNone/>
            </a:pPr>
            <a:endParaRPr lang="lt-LT" sz="2400"/>
          </a:p>
        </p:txBody>
      </p:sp>
    </p:spTree>
    <p:extLst>
      <p:ext uri="{BB962C8B-B14F-4D97-AF65-F5344CB8AC3E}">
        <p14:creationId xmlns:p14="http://schemas.microsoft.com/office/powerpoint/2010/main" val="291100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8E7B88-7E01-4027-9FFA-B0EE3D57B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lt-LT" b="1">
                <a:solidFill>
                  <a:schemeClr val="accent1"/>
                </a:solidFill>
              </a:rPr>
              <a:t>Tinklinės paslaugos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96232-1D3C-431B-B96B-3A580564B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lt-LT" sz="2400"/>
              <a:t>VMI informacijos teikimas programiniu būdu į mokesčių mokėtojo IS</a:t>
            </a:r>
          </a:p>
          <a:p>
            <a:endParaRPr lang="lt-LT" sz="2400"/>
          </a:p>
          <a:p>
            <a:r>
              <a:rPr lang="lt-LT" sz="2400"/>
              <a:t>Mokesčių mokėtojų registrinių duomenų tikrinimas</a:t>
            </a:r>
          </a:p>
          <a:p>
            <a:endParaRPr lang="lt-LT" sz="2400"/>
          </a:p>
          <a:p>
            <a:r>
              <a:rPr lang="lt-LT" sz="2400"/>
              <a:t>Sąskaitų faktūrų duomenų teikimas VMI</a:t>
            </a:r>
          </a:p>
          <a:p>
            <a:endParaRPr lang="lt-LT" sz="2400"/>
          </a:p>
          <a:p>
            <a:r>
              <a:rPr lang="lt-LT" sz="2400"/>
              <a:t>i.SAF duomenų teikimas kitoms institucijoms</a:t>
            </a:r>
          </a:p>
          <a:p>
            <a:endParaRPr lang="lt-LT" sz="2400"/>
          </a:p>
          <a:p>
            <a:endParaRPr lang="lt-LT" sz="2400"/>
          </a:p>
        </p:txBody>
      </p:sp>
    </p:spTree>
    <p:extLst>
      <p:ext uri="{BB962C8B-B14F-4D97-AF65-F5344CB8AC3E}">
        <p14:creationId xmlns:p14="http://schemas.microsoft.com/office/powerpoint/2010/main" val="188684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47</TotalTime>
  <Words>298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 Theme</vt:lpstr>
      <vt:lpstr>Funkcija „Summary Zoom“</vt:lpstr>
      <vt:lpstr>Elektroninis sąskaitų faktūrų posistemis iSAF</vt:lpstr>
      <vt:lpstr>Duomenų teikimas iSAF</vt:lpstr>
      <vt:lpstr>Informacijos kryžminis sutikrinimas</vt:lpstr>
      <vt:lpstr>Preliminarių deklaracijų formavimas</vt:lpstr>
      <vt:lpstr>E. Sąskaitų faktūrų išrašymas</vt:lpstr>
      <vt:lpstr>Tinklinės paslaugos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Elektroninis sąskaitų faktūrų posistemis – iSAF</dc:title>
  <dc:creator>CountLine</dc:creator>
  <cp:lastModifiedBy>CountLine</cp:lastModifiedBy>
  <cp:revision>12</cp:revision>
  <dcterms:created xsi:type="dcterms:W3CDTF">2018-10-29T19:41:10Z</dcterms:created>
  <dcterms:modified xsi:type="dcterms:W3CDTF">2018-10-30T11:59:33Z</dcterms:modified>
</cp:coreProperties>
</file>